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"/>
  </p:notesMasterIdLst>
  <p:handoutMasterIdLst>
    <p:handoutMasterId r:id="rId8"/>
  </p:handoutMasterIdLst>
  <p:sldIdLst>
    <p:sldId id="264" r:id="rId2"/>
    <p:sldId id="265" r:id="rId3"/>
    <p:sldId id="266" r:id="rId4"/>
    <p:sldId id="267" r:id="rId5"/>
    <p:sldId id="268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>
                <a:lumMod val="70000"/>
              </a:srgbClr>
            </a:gs>
            <a:gs pos="20000">
              <a:srgbClr val="AB3838"/>
            </a:gs>
            <a:gs pos="0">
              <a:schemeClr val="tx1">
                <a:lumMod val="44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arnesti-top-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88825" cy="541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Rounded Rectangle 2"/>
          <p:cNvSpPr/>
          <p:nvPr/>
        </p:nvSpPr>
        <p:spPr>
          <a:xfrm>
            <a:off x="303212" y="838200"/>
            <a:ext cx="3352800" cy="2133600"/>
          </a:xfrm>
          <a:prstGeom prst="roundRect">
            <a:avLst/>
          </a:prstGeom>
          <a:gradFill>
            <a:gsLst>
              <a:gs pos="100000">
                <a:srgbClr val="00B0F0">
                  <a:alpha val="18000"/>
                </a:srgbClr>
              </a:gs>
              <a:gs pos="100000">
                <a:srgbClr val="92D050">
                  <a:alpha val="43000"/>
                </a:srgb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Săptămâna 1 de curs</a:t>
            </a:r>
          </a:p>
          <a:p>
            <a:pPr algn="ctr"/>
            <a:r>
              <a:rPr lang="ro-RO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D.S Smith Paper</a:t>
            </a:r>
          </a:p>
          <a:p>
            <a:pPr algn="ctr"/>
            <a:r>
              <a:rPr lang="ro-RO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Zărnești</a:t>
            </a:r>
          </a:p>
          <a:p>
            <a:pPr algn="ctr"/>
            <a:r>
              <a:rPr lang="ro-RO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Bloj Antonio</a:t>
            </a:r>
            <a:endParaRPr lang="ro-RO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3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46412" y="2057400"/>
            <a:ext cx="3810000" cy="10906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800" dirty="0" smtClean="0"/>
              <a:t>O companie de incredere</a:t>
            </a:r>
            <a:endParaRPr lang="ro-RO" sz="1800" dirty="0"/>
          </a:p>
        </p:txBody>
      </p:sp>
      <p:sp>
        <p:nvSpPr>
          <p:cNvPr id="8" name="Oval 7"/>
          <p:cNvSpPr/>
          <p:nvPr/>
        </p:nvSpPr>
        <p:spPr>
          <a:xfrm>
            <a:off x="3503612" y="723734"/>
            <a:ext cx="5257800" cy="1129796"/>
          </a:xfrm>
          <a:prstGeom prst="ellipse">
            <a:avLst/>
          </a:prstGeom>
          <a:gradFill>
            <a:gsLst>
              <a:gs pos="0">
                <a:schemeClr val="accent2">
                  <a:tint val="83000"/>
                  <a:shade val="100000"/>
                  <a:satMod val="100000"/>
                  <a:alpha val="0"/>
                </a:schemeClr>
              </a:gs>
              <a:gs pos="100000">
                <a:schemeClr val="accent2">
                  <a:tint val="61000"/>
                  <a:satMod val="18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Subiecte Principale</a:t>
            </a:r>
            <a:endParaRPr lang="ro-RO" sz="4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1304" y="2057400"/>
            <a:ext cx="1066800" cy="1090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2" y="3657600"/>
            <a:ext cx="1066892" cy="1085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2" y="5236684"/>
            <a:ext cx="1066892" cy="1085182"/>
          </a:xfrm>
          <a:prstGeom prst="rect">
            <a:avLst/>
          </a:prstGeom>
        </p:spPr>
      </p:pic>
      <p:sp>
        <p:nvSpPr>
          <p:cNvPr id="16" name="Flowchart: Multidocument 15"/>
          <p:cNvSpPr/>
          <p:nvPr/>
        </p:nvSpPr>
        <p:spPr>
          <a:xfrm>
            <a:off x="7427958" y="2336025"/>
            <a:ext cx="533400" cy="533400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8" name="Right Arrow 17"/>
          <p:cNvSpPr/>
          <p:nvPr/>
        </p:nvSpPr>
        <p:spPr>
          <a:xfrm>
            <a:off x="3080683" y="3704891"/>
            <a:ext cx="3810000" cy="990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800" dirty="0" smtClean="0"/>
              <a:t>Ecologizare sustenabilă</a:t>
            </a:r>
            <a:endParaRPr lang="ro-RO" sz="1800" dirty="0"/>
          </a:p>
        </p:txBody>
      </p:sp>
      <p:sp>
        <p:nvSpPr>
          <p:cNvPr id="19" name="Right Arrow 18"/>
          <p:cNvSpPr/>
          <p:nvPr/>
        </p:nvSpPr>
        <p:spPr>
          <a:xfrm>
            <a:off x="3046412" y="5254613"/>
            <a:ext cx="3810000" cy="106725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800" dirty="0" smtClean="0"/>
              <a:t>Rezistența hârtiei</a:t>
            </a:r>
            <a:endParaRPr lang="ro-RO" sz="1800" dirty="0"/>
          </a:p>
        </p:txBody>
      </p:sp>
      <p:sp>
        <p:nvSpPr>
          <p:cNvPr id="20" name="Sun 19"/>
          <p:cNvSpPr/>
          <p:nvPr/>
        </p:nvSpPr>
        <p:spPr>
          <a:xfrm>
            <a:off x="7370831" y="3885273"/>
            <a:ext cx="647654" cy="629836"/>
          </a:xfrm>
          <a:prstGeom prst="su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2" name="Flowchart: Punched Tape 21"/>
          <p:cNvSpPr/>
          <p:nvPr/>
        </p:nvSpPr>
        <p:spPr>
          <a:xfrm>
            <a:off x="7399394" y="5559639"/>
            <a:ext cx="590527" cy="457200"/>
          </a:xfrm>
          <a:prstGeom prst="flowChartPunchedTap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817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3876734"/>
            <a:ext cx="1066892" cy="1085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514" y="4144981"/>
            <a:ext cx="548688" cy="548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0412" y="1303897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>
                <a:latin typeface="Arial Rounded MT Bold" panose="020F0704030504030204" pitchFamily="34" charset="0"/>
              </a:rPr>
              <a:t>DS Smith este un furnizor de top de soluții de ambalare sustenabile, produse din hârtie și servicii de reciclare la nivel global. </a:t>
            </a:r>
            <a:endParaRPr lang="ro-RO" dirty="0" smtClean="0">
              <a:latin typeface="Arial Rounded MT Bold" panose="020F0704030504030204" pitchFamily="34" charset="0"/>
            </a:endParaRP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4555377" y="3634495"/>
            <a:ext cx="609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Arial Rounded MT Bold" panose="020F0704030504030204" pitchFamily="34" charset="0"/>
              </a:rPr>
              <a:t> Fabrica de la Zărnești activează de peste 150 de ani </a:t>
            </a:r>
            <a:r>
              <a:rPr lang="ro-RO" dirty="0" smtClean="0">
                <a:latin typeface="Arial Rounded MT Bold" panose="020F0704030504030204" pitchFamily="34" charset="0"/>
              </a:rPr>
              <a:t>și </a:t>
            </a:r>
            <a:r>
              <a:rPr lang="it-IT" dirty="0">
                <a:latin typeface="Arial Rounded MT Bold" panose="020F0704030504030204" pitchFamily="34" charset="0"/>
              </a:rPr>
              <a:t>este unul dintre cei mai </a:t>
            </a:r>
            <a:r>
              <a:rPr lang="it-IT" dirty="0" smtClean="0">
                <a:latin typeface="Arial Rounded MT Bold" panose="020F0704030504030204" pitchFamily="34" charset="0"/>
              </a:rPr>
              <a:t>importan</a:t>
            </a:r>
            <a:r>
              <a:rPr lang="ro-RO" dirty="0" smtClean="0">
                <a:latin typeface="Arial Rounded MT Bold" panose="020F0704030504030204" pitchFamily="34" charset="0"/>
              </a:rPr>
              <a:t>ț</a:t>
            </a:r>
            <a:r>
              <a:rPr lang="it-IT" dirty="0" smtClean="0">
                <a:latin typeface="Arial Rounded MT Bold" panose="020F0704030504030204" pitchFamily="34" charset="0"/>
              </a:rPr>
              <a:t>i produc</a:t>
            </a:r>
            <a:r>
              <a:rPr lang="ro-RO" dirty="0" smtClean="0">
                <a:latin typeface="Arial Rounded MT Bold" panose="020F0704030504030204" pitchFamily="34" charset="0"/>
              </a:rPr>
              <a:t>ă</a:t>
            </a:r>
            <a:r>
              <a:rPr lang="it-IT" dirty="0" smtClean="0">
                <a:latin typeface="Arial Rounded MT Bold" panose="020F0704030504030204" pitchFamily="34" charset="0"/>
              </a:rPr>
              <a:t>tori </a:t>
            </a:r>
            <a:r>
              <a:rPr lang="it-IT" dirty="0">
                <a:latin typeface="Arial Rounded MT Bold" panose="020F0704030504030204" pitchFamily="34" charset="0"/>
              </a:rPr>
              <a:t>de </a:t>
            </a:r>
            <a:r>
              <a:rPr lang="it-IT" dirty="0" smtClean="0">
                <a:latin typeface="Arial Rounded MT Bold" panose="020F0704030504030204" pitchFamily="34" charset="0"/>
              </a:rPr>
              <a:t>h</a:t>
            </a:r>
            <a:r>
              <a:rPr lang="ro-RO" dirty="0" smtClean="0">
                <a:latin typeface="Arial Rounded MT Bold" panose="020F0704030504030204" pitchFamily="34" charset="0"/>
              </a:rPr>
              <a:t>â</a:t>
            </a:r>
            <a:r>
              <a:rPr lang="it-IT" dirty="0" smtClean="0">
                <a:latin typeface="Arial Rounded MT Bold" panose="020F0704030504030204" pitchFamily="34" charset="0"/>
              </a:rPr>
              <a:t>rtie </a:t>
            </a:r>
            <a:r>
              <a:rPr lang="ro-RO" dirty="0" smtClean="0">
                <a:latin typeface="Arial Rounded MT Bold" panose="020F0704030504030204" pitchFamily="34" charset="0"/>
              </a:rPr>
              <a:t>ș</a:t>
            </a:r>
            <a:r>
              <a:rPr lang="it-IT" dirty="0" smtClean="0">
                <a:latin typeface="Arial Rounded MT Bold" panose="020F0704030504030204" pitchFamily="34" charset="0"/>
              </a:rPr>
              <a:t>i </a:t>
            </a:r>
            <a:r>
              <a:rPr lang="it-IT" dirty="0">
                <a:latin typeface="Arial Rounded MT Bold" panose="020F0704030504030204" pitchFamily="34" charset="0"/>
              </a:rPr>
              <a:t>carton ondulat din </a:t>
            </a:r>
            <a:r>
              <a:rPr lang="it-IT" dirty="0" smtClean="0">
                <a:latin typeface="Arial Rounded MT Bold" panose="020F0704030504030204" pitchFamily="34" charset="0"/>
              </a:rPr>
              <a:t>Rom</a:t>
            </a:r>
            <a:r>
              <a:rPr lang="ro-RO" dirty="0" smtClean="0">
                <a:latin typeface="Arial Rounded MT Bold" panose="020F0704030504030204" pitchFamily="34" charset="0"/>
              </a:rPr>
              <a:t>â</a:t>
            </a:r>
            <a:r>
              <a:rPr lang="it-IT" dirty="0" smtClean="0">
                <a:latin typeface="Arial Rounded MT Bold" panose="020F0704030504030204" pitchFamily="34" charset="0"/>
              </a:rPr>
              <a:t>nia</a:t>
            </a:r>
            <a:r>
              <a:rPr lang="it-IT" dirty="0">
                <a:latin typeface="Arial Rounded MT Bold" panose="020F0704030504030204" pitchFamily="34" charset="0"/>
              </a:rPr>
              <a:t>.</a:t>
            </a:r>
            <a:endParaRPr lang="ro-RO" dirty="0">
              <a:latin typeface="Arial Rounded MT Bold" panose="020F0704030504030204" pitchFamily="34" charset="0"/>
            </a:endParaRPr>
          </a:p>
        </p:txBody>
      </p:sp>
      <p:pic>
        <p:nvPicPr>
          <p:cNvPr id="3080" name="Picture 8" descr="DS Smith – Fuel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6673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19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66"/>
            <a:ext cx="12188825" cy="6866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6439" y="2806418"/>
            <a:ext cx="6100482" cy="3665726"/>
          </a:xfrm>
          <a:prstGeom prst="rect">
            <a:avLst/>
          </a:prstGeom>
          <a:solidFill>
            <a:srgbClr val="660066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Când vine vorba de reciclare și de economisire D.S Smith este pe locul întâi.</a:t>
            </a:r>
          </a:p>
          <a:p>
            <a:pPr algn="ctr"/>
            <a:r>
              <a:rPr lang="ro-RO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Fabrica D.S.S de la Zărnești lucrează doar cu materiale reciclabile deoarece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o-RO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Reduce Poluarea ( Se elibereaza emisii de abur în atmosferă)</a:t>
            </a:r>
          </a:p>
          <a:p>
            <a:pPr marL="171450" indent="-171450">
              <a:buFontTx/>
              <a:buChar char="-"/>
            </a:pPr>
            <a:r>
              <a:rPr lang="ro-RO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Surse de energie minime ca utilizare</a:t>
            </a:r>
          </a:p>
          <a:p>
            <a:pPr marL="171450" indent="-171450">
              <a:buFontTx/>
              <a:buChar char="-"/>
            </a:pPr>
            <a:r>
              <a:rPr lang="ro-RO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Resurse  reutilizate (Apa utilizată recuperată folosită de cel puțin 3 ori)</a:t>
            </a:r>
          </a:p>
          <a:p>
            <a:pPr marL="171450" indent="-171450" algn="ctr">
              <a:buFontTx/>
              <a:buChar char="-"/>
            </a:pPr>
            <a:endParaRPr lang="ro-RO" sz="1200" dirty="0" smtClean="0"/>
          </a:p>
          <a:p>
            <a:pPr marL="171450" indent="-171450" algn="ctr">
              <a:buFontTx/>
              <a:buChar char="-"/>
            </a:pPr>
            <a:endParaRPr lang="ro-RO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90" y="152400"/>
            <a:ext cx="4005331" cy="226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795" y="1337527"/>
            <a:ext cx="1066892" cy="1085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028" y="1557002"/>
            <a:ext cx="65842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3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 Smith aims to tap growing demand for recyclable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"/>
            <a:ext cx="12188825" cy="68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82" y="1295400"/>
            <a:ext cx="1066892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50" y="1603274"/>
            <a:ext cx="603556" cy="46943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36812" y="1295400"/>
            <a:ext cx="7086600" cy="3581401"/>
          </a:xfrm>
          <a:prstGeom prst="snip2DiagRect">
            <a:avLst/>
          </a:prstGeom>
          <a:solidFill>
            <a:schemeClr val="bg1">
              <a:alpha val="32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Pentru ca o hârtie să fie de calitate bună trebuie să respecte următoarele cerințe: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o-RO" sz="2000" dirty="0">
                <a:solidFill>
                  <a:schemeClr val="tx1"/>
                </a:solidFill>
              </a:rPr>
              <a:t>Să nu conțină contaminanți ( Produse medicale, Resturi organice, etc.)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o-RO" sz="2000" dirty="0">
                <a:solidFill>
                  <a:schemeClr val="tx1"/>
                </a:solidFill>
              </a:rPr>
              <a:t>Rezistență la rupere ( Se realizează prin testul COBB)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o-RO" sz="2000" dirty="0">
                <a:solidFill>
                  <a:schemeClr val="tx1"/>
                </a:solidFill>
              </a:rPr>
              <a:t>Să conțină un grad de umiditate acceptabil (7-8% maxim)</a:t>
            </a:r>
          </a:p>
        </p:txBody>
      </p:sp>
    </p:spTree>
    <p:extLst>
      <p:ext uri="{BB962C8B-B14F-4D97-AF65-F5344CB8AC3E}">
        <p14:creationId xmlns:p14="http://schemas.microsoft.com/office/powerpoint/2010/main" val="32948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103</TotalTime>
  <Words>187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Arabic Typesetting</vt:lpstr>
      <vt:lpstr>Arial</vt:lpstr>
      <vt:lpstr>Arial Narrow</vt:lpstr>
      <vt:lpstr>Arial Rounded MT Bold</vt:lpstr>
      <vt:lpstr>Cambria</vt:lpstr>
      <vt:lpstr>Century Gothic</vt:lpstr>
      <vt:lpstr>Crimson landscape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1 de curs D.S Smith paper zărnești</dc:title>
  <dc:creator>Antonio</dc:creator>
  <cp:lastModifiedBy>Antonio</cp:lastModifiedBy>
  <cp:revision>12</cp:revision>
  <dcterms:created xsi:type="dcterms:W3CDTF">2023-01-24T18:21:32Z</dcterms:created>
  <dcterms:modified xsi:type="dcterms:W3CDTF">2023-01-24T20:04:35Z</dcterms:modified>
</cp:coreProperties>
</file>